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315200" cy="96012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2733-A57B-47E4-B577-940FFB748CD3}" type="datetimeFigureOut">
              <a:rPr lang="sv-SE" smtClean="0"/>
              <a:t>2013-09-23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982E-3EA0-41FB-B98A-6FE5ECD48B7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114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2733-A57B-47E4-B577-940FFB748CD3}" type="datetimeFigureOut">
              <a:rPr lang="sv-SE" smtClean="0"/>
              <a:t>2013-09-23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982E-3EA0-41FB-B98A-6FE5ECD48B7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39750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2733-A57B-47E4-B577-940FFB748CD3}" type="datetimeFigureOut">
              <a:rPr lang="sv-SE" smtClean="0"/>
              <a:t>2013-09-23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982E-3EA0-41FB-B98A-6FE5ECD48B7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7081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2733-A57B-47E4-B577-940FFB748CD3}" type="datetimeFigureOut">
              <a:rPr lang="sv-SE" smtClean="0"/>
              <a:t>2013-09-23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982E-3EA0-41FB-B98A-6FE5ECD48B7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23016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2733-A57B-47E4-B577-940FFB748CD3}" type="datetimeFigureOut">
              <a:rPr lang="sv-SE" smtClean="0"/>
              <a:t>2013-09-23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982E-3EA0-41FB-B98A-6FE5ECD48B7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5806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2733-A57B-47E4-B577-940FFB748CD3}" type="datetimeFigureOut">
              <a:rPr lang="sv-SE" smtClean="0"/>
              <a:t>2013-09-23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982E-3EA0-41FB-B98A-6FE5ECD48B7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97315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2733-A57B-47E4-B577-940FFB748CD3}" type="datetimeFigureOut">
              <a:rPr lang="sv-SE" smtClean="0"/>
              <a:t>2013-09-23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982E-3EA0-41FB-B98A-6FE5ECD48B7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5181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2733-A57B-47E4-B577-940FFB748CD3}" type="datetimeFigureOut">
              <a:rPr lang="sv-SE" smtClean="0"/>
              <a:t>2013-09-23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982E-3EA0-41FB-B98A-6FE5ECD48B7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587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2733-A57B-47E4-B577-940FFB748CD3}" type="datetimeFigureOut">
              <a:rPr lang="sv-SE" smtClean="0"/>
              <a:t>2013-09-23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982E-3EA0-41FB-B98A-6FE5ECD48B7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9509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2733-A57B-47E4-B577-940FFB748CD3}" type="datetimeFigureOut">
              <a:rPr lang="sv-SE" smtClean="0"/>
              <a:t>2013-09-23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982E-3EA0-41FB-B98A-6FE5ECD48B7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423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12733-A57B-47E4-B577-940FFB748CD3}" type="datetimeFigureOut">
              <a:rPr lang="sv-SE" smtClean="0"/>
              <a:t>2013-09-23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982E-3EA0-41FB-B98A-6FE5ECD48B7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14813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12733-A57B-47E4-B577-940FFB748CD3}" type="datetimeFigureOut">
              <a:rPr lang="sv-SE" smtClean="0"/>
              <a:t>2013-09-23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2982E-3EA0-41FB-B98A-6FE5ECD48B7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9881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/>
          <p:cNvSpPr/>
          <p:nvPr/>
        </p:nvSpPr>
        <p:spPr>
          <a:xfrm>
            <a:off x="534996" y="629494"/>
            <a:ext cx="1800225" cy="126225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Rounded Rectangle 14"/>
          <p:cNvSpPr/>
          <p:nvPr/>
        </p:nvSpPr>
        <p:spPr>
          <a:xfrm>
            <a:off x="1629843" y="1446118"/>
            <a:ext cx="583894" cy="23623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Agent</a:t>
            </a:r>
            <a:endParaRPr lang="sv-SE" sz="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Straight Arrow Connector 51"/>
          <p:cNvCxnSpPr>
            <a:endCxn id="15" idx="1"/>
          </p:cNvCxnSpPr>
          <p:nvPr/>
        </p:nvCxnSpPr>
        <p:spPr>
          <a:xfrm>
            <a:off x="1353733" y="1564236"/>
            <a:ext cx="276110" cy="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658766" y="998826"/>
            <a:ext cx="694967" cy="73965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SNMPc</a:t>
            </a:r>
          </a:p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</a:p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SNMPc</a:t>
            </a:r>
          </a:p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  <a:endParaRPr lang="sv-SE" sz="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07917" y="602483"/>
            <a:ext cx="1254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Company A</a:t>
            </a:r>
            <a:endParaRPr lang="sv-SE" dirty="0"/>
          </a:p>
        </p:txBody>
      </p:sp>
      <p:sp>
        <p:nvSpPr>
          <p:cNvPr id="81" name="Rounded Rectangle 80"/>
          <p:cNvSpPr/>
          <p:nvPr/>
        </p:nvSpPr>
        <p:spPr>
          <a:xfrm>
            <a:off x="3758311" y="3229949"/>
            <a:ext cx="1373087" cy="105159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2" name="Rounded Rectangle 81"/>
          <p:cNvSpPr/>
          <p:nvPr/>
        </p:nvSpPr>
        <p:spPr>
          <a:xfrm>
            <a:off x="3970389" y="3496976"/>
            <a:ext cx="973142" cy="57988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</a:p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endParaRPr lang="sv-SE" sz="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1940816" y="1697751"/>
            <a:ext cx="2182519" cy="1798653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ounded Rectangle 102"/>
          <p:cNvSpPr/>
          <p:nvPr/>
        </p:nvSpPr>
        <p:spPr>
          <a:xfrm>
            <a:off x="2665765" y="629494"/>
            <a:ext cx="1800225" cy="126225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4" name="Rounded Rectangle 103"/>
          <p:cNvSpPr/>
          <p:nvPr/>
        </p:nvSpPr>
        <p:spPr>
          <a:xfrm>
            <a:off x="3760612" y="1446118"/>
            <a:ext cx="583894" cy="23623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Agent</a:t>
            </a:r>
            <a:endParaRPr lang="sv-SE" sz="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5" name="Straight Arrow Connector 104"/>
          <p:cNvCxnSpPr>
            <a:endCxn id="104" idx="1"/>
          </p:cNvCxnSpPr>
          <p:nvPr/>
        </p:nvCxnSpPr>
        <p:spPr>
          <a:xfrm>
            <a:off x="3484502" y="1564236"/>
            <a:ext cx="276110" cy="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ounded Rectangle 105"/>
          <p:cNvSpPr/>
          <p:nvPr/>
        </p:nvSpPr>
        <p:spPr>
          <a:xfrm>
            <a:off x="2789535" y="998826"/>
            <a:ext cx="694967" cy="73965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SNMPc</a:t>
            </a:r>
          </a:p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</a:p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SNMPc</a:t>
            </a:r>
          </a:p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  <a:endParaRPr lang="sv-SE" sz="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938686" y="602483"/>
            <a:ext cx="1246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Company B</a:t>
            </a:r>
            <a:endParaRPr lang="sv-SE" dirty="0"/>
          </a:p>
        </p:txBody>
      </p:sp>
      <p:sp>
        <p:nvSpPr>
          <p:cNvPr id="108" name="Rounded Rectangle 107"/>
          <p:cNvSpPr/>
          <p:nvPr/>
        </p:nvSpPr>
        <p:spPr>
          <a:xfrm>
            <a:off x="5231236" y="629494"/>
            <a:ext cx="1800225" cy="126225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9" name="Rounded Rectangle 108"/>
          <p:cNvSpPr/>
          <p:nvPr/>
        </p:nvSpPr>
        <p:spPr>
          <a:xfrm>
            <a:off x="6326083" y="1446118"/>
            <a:ext cx="583894" cy="23623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Agent</a:t>
            </a:r>
            <a:endParaRPr lang="sv-SE" sz="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Straight Arrow Connector 109"/>
          <p:cNvCxnSpPr>
            <a:endCxn id="109" idx="1"/>
          </p:cNvCxnSpPr>
          <p:nvPr/>
        </p:nvCxnSpPr>
        <p:spPr>
          <a:xfrm>
            <a:off x="6049973" y="1564236"/>
            <a:ext cx="276110" cy="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ounded Rectangle 110"/>
          <p:cNvSpPr/>
          <p:nvPr/>
        </p:nvSpPr>
        <p:spPr>
          <a:xfrm>
            <a:off x="5355006" y="998826"/>
            <a:ext cx="694967" cy="73965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SNMPc</a:t>
            </a:r>
          </a:p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</a:p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SNMPc</a:t>
            </a:r>
          </a:p>
          <a:p>
            <a:pPr algn="ctr"/>
            <a:r>
              <a:rPr lang="sv-SE" sz="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  <a:endParaRPr lang="sv-SE" sz="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504157" y="602483"/>
            <a:ext cx="1228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Company Z</a:t>
            </a:r>
            <a:endParaRPr lang="sv-SE" dirty="0"/>
          </a:p>
        </p:txBody>
      </p:sp>
      <p:cxnSp>
        <p:nvCxnSpPr>
          <p:cNvPr id="141" name="Straight Arrow Connector 140"/>
          <p:cNvCxnSpPr>
            <a:endCxn id="82" idx="0"/>
          </p:cNvCxnSpPr>
          <p:nvPr/>
        </p:nvCxnSpPr>
        <p:spPr>
          <a:xfrm>
            <a:off x="4077324" y="1697179"/>
            <a:ext cx="379636" cy="179979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flipH="1">
            <a:off x="4796534" y="1682355"/>
            <a:ext cx="1819592" cy="1814621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1" name="TextBox 1030"/>
          <p:cNvSpPr txBox="1"/>
          <p:nvPr/>
        </p:nvSpPr>
        <p:spPr>
          <a:xfrm>
            <a:off x="4505909" y="139073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smtClean="0"/>
              <a:t>........</a:t>
            </a:r>
            <a:endParaRPr lang="sv-SE" b="1" dirty="0"/>
          </a:p>
        </p:txBody>
      </p:sp>
      <p:sp>
        <p:nvSpPr>
          <p:cNvPr id="150" name="TextBox 149"/>
          <p:cNvSpPr txBox="1"/>
          <p:nvPr/>
        </p:nvSpPr>
        <p:spPr>
          <a:xfrm>
            <a:off x="4493412" y="601203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smtClean="0"/>
              <a:t>........</a:t>
            </a:r>
            <a:endParaRPr lang="sv-SE" b="1" dirty="0"/>
          </a:p>
        </p:txBody>
      </p:sp>
      <p:grpSp>
        <p:nvGrpSpPr>
          <p:cNvPr id="1033" name="Group 1032"/>
          <p:cNvGrpSpPr/>
          <p:nvPr/>
        </p:nvGrpSpPr>
        <p:grpSpPr>
          <a:xfrm>
            <a:off x="534996" y="5219821"/>
            <a:ext cx="1800225" cy="1262253"/>
            <a:chOff x="534996" y="5219821"/>
            <a:chExt cx="1800225" cy="1262253"/>
          </a:xfrm>
        </p:grpSpPr>
        <p:sp>
          <p:nvSpPr>
            <p:cNvPr id="86" name="Rounded Rectangle 85"/>
            <p:cNvSpPr/>
            <p:nvPr/>
          </p:nvSpPr>
          <p:spPr>
            <a:xfrm>
              <a:off x="534996" y="5219821"/>
              <a:ext cx="1800225" cy="1262253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655011" y="5527106"/>
              <a:ext cx="485498" cy="485498"/>
              <a:chOff x="773344" y="5588848"/>
              <a:chExt cx="485498" cy="485498"/>
            </a:xfrm>
          </p:grpSpPr>
          <p:pic>
            <p:nvPicPr>
              <p:cNvPr id="1032" name="Picture 8" descr="iPhone front white icon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3344" y="5588848"/>
                <a:ext cx="485498" cy="4854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9875" y="5670511"/>
                <a:ext cx="212436" cy="322171"/>
              </a:xfrm>
              <a:prstGeom prst="rect">
                <a:avLst/>
              </a:prstGeom>
            </p:spPr>
          </p:pic>
        </p:grpSp>
        <p:sp>
          <p:nvSpPr>
            <p:cNvPr id="90" name="TextBox 89"/>
            <p:cNvSpPr txBox="1"/>
            <p:nvPr/>
          </p:nvSpPr>
          <p:spPr>
            <a:xfrm>
              <a:off x="770481" y="6059192"/>
              <a:ext cx="1254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 smtClean="0"/>
                <a:t>Company A</a:t>
              </a:r>
              <a:endParaRPr lang="sv-SE" dirty="0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1020923" y="5527106"/>
              <a:ext cx="485498" cy="485498"/>
              <a:chOff x="773344" y="5588848"/>
              <a:chExt cx="485498" cy="485498"/>
            </a:xfrm>
          </p:grpSpPr>
          <p:pic>
            <p:nvPicPr>
              <p:cNvPr id="98" name="Picture 8" descr="iPhone front white icon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3344" y="5588848"/>
                <a:ext cx="485498" cy="4854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9" name="Picture 9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9875" y="5670511"/>
                <a:ext cx="212436" cy="322171"/>
              </a:xfrm>
              <a:prstGeom prst="rect">
                <a:avLst/>
              </a:prstGeom>
            </p:spPr>
          </p:pic>
        </p:grpSp>
        <p:grpSp>
          <p:nvGrpSpPr>
            <p:cNvPr id="100" name="Group 99"/>
            <p:cNvGrpSpPr/>
            <p:nvPr/>
          </p:nvGrpSpPr>
          <p:grpSpPr>
            <a:xfrm>
              <a:off x="1675240" y="5527106"/>
              <a:ext cx="485498" cy="485498"/>
              <a:chOff x="773344" y="5588848"/>
              <a:chExt cx="485498" cy="485498"/>
            </a:xfrm>
          </p:grpSpPr>
          <p:pic>
            <p:nvPicPr>
              <p:cNvPr id="101" name="Picture 8" descr="iPhone front white icon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3344" y="5588848"/>
                <a:ext cx="485498" cy="4854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" name="Picture 10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9875" y="5670511"/>
                <a:ext cx="212436" cy="322171"/>
              </a:xfrm>
              <a:prstGeom prst="rect">
                <a:avLst/>
              </a:prstGeom>
            </p:spPr>
          </p:pic>
        </p:grpSp>
        <p:sp>
          <p:nvSpPr>
            <p:cNvPr id="151" name="TextBox 150"/>
            <p:cNvSpPr txBox="1"/>
            <p:nvPr/>
          </p:nvSpPr>
          <p:spPr>
            <a:xfrm>
              <a:off x="1385793" y="5735033"/>
              <a:ext cx="3930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b="1" dirty="0" smtClean="0"/>
                <a:t>.....</a:t>
              </a:r>
              <a:endParaRPr lang="sv-SE" sz="1200" b="1" dirty="0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2665765" y="5219344"/>
            <a:ext cx="1800225" cy="1262253"/>
            <a:chOff x="534996" y="5219821"/>
            <a:chExt cx="1800225" cy="1262253"/>
          </a:xfrm>
        </p:grpSpPr>
        <p:sp>
          <p:nvSpPr>
            <p:cNvPr id="154" name="Rounded Rectangle 153"/>
            <p:cNvSpPr/>
            <p:nvPr/>
          </p:nvSpPr>
          <p:spPr>
            <a:xfrm>
              <a:off x="534996" y="5219821"/>
              <a:ext cx="1800225" cy="1262253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grpSp>
          <p:nvGrpSpPr>
            <p:cNvPr id="155" name="Group 154"/>
            <p:cNvGrpSpPr/>
            <p:nvPr/>
          </p:nvGrpSpPr>
          <p:grpSpPr>
            <a:xfrm>
              <a:off x="655011" y="5527106"/>
              <a:ext cx="485498" cy="485498"/>
              <a:chOff x="773344" y="5588848"/>
              <a:chExt cx="485498" cy="485498"/>
            </a:xfrm>
          </p:grpSpPr>
          <p:pic>
            <p:nvPicPr>
              <p:cNvPr id="164" name="Picture 8" descr="iPhone front white icon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3344" y="5588848"/>
                <a:ext cx="485498" cy="4854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5" name="Picture 16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9875" y="5670511"/>
                <a:ext cx="212436" cy="322171"/>
              </a:xfrm>
              <a:prstGeom prst="rect">
                <a:avLst/>
              </a:prstGeom>
            </p:spPr>
          </p:pic>
        </p:grpSp>
        <p:sp>
          <p:nvSpPr>
            <p:cNvPr id="156" name="TextBox 155"/>
            <p:cNvSpPr txBox="1"/>
            <p:nvPr/>
          </p:nvSpPr>
          <p:spPr>
            <a:xfrm>
              <a:off x="770481" y="6059192"/>
              <a:ext cx="12463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 smtClean="0"/>
                <a:t>Company B</a:t>
              </a:r>
              <a:endParaRPr lang="sv-SE" dirty="0"/>
            </a:p>
          </p:txBody>
        </p:sp>
        <p:grpSp>
          <p:nvGrpSpPr>
            <p:cNvPr id="157" name="Group 156"/>
            <p:cNvGrpSpPr/>
            <p:nvPr/>
          </p:nvGrpSpPr>
          <p:grpSpPr>
            <a:xfrm>
              <a:off x="1020923" y="5527106"/>
              <a:ext cx="485498" cy="485498"/>
              <a:chOff x="773344" y="5588848"/>
              <a:chExt cx="485498" cy="485498"/>
            </a:xfrm>
          </p:grpSpPr>
          <p:pic>
            <p:nvPicPr>
              <p:cNvPr id="162" name="Picture 8" descr="iPhone front white icon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3344" y="5588848"/>
                <a:ext cx="485498" cy="4854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3" name="Picture 16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9875" y="5670511"/>
                <a:ext cx="212436" cy="322171"/>
              </a:xfrm>
              <a:prstGeom prst="rect">
                <a:avLst/>
              </a:prstGeom>
            </p:spPr>
          </p:pic>
        </p:grpSp>
        <p:grpSp>
          <p:nvGrpSpPr>
            <p:cNvPr id="158" name="Group 157"/>
            <p:cNvGrpSpPr/>
            <p:nvPr/>
          </p:nvGrpSpPr>
          <p:grpSpPr>
            <a:xfrm>
              <a:off x="1675240" y="5527106"/>
              <a:ext cx="485498" cy="485498"/>
              <a:chOff x="773344" y="5588848"/>
              <a:chExt cx="485498" cy="485498"/>
            </a:xfrm>
          </p:grpSpPr>
          <p:pic>
            <p:nvPicPr>
              <p:cNvPr id="160" name="Picture 8" descr="iPhone front white icon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3344" y="5588848"/>
                <a:ext cx="485498" cy="4854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1" name="Picture 16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9875" y="5670511"/>
                <a:ext cx="212436" cy="322171"/>
              </a:xfrm>
              <a:prstGeom prst="rect">
                <a:avLst/>
              </a:prstGeom>
            </p:spPr>
          </p:pic>
        </p:grpSp>
        <p:sp>
          <p:nvSpPr>
            <p:cNvPr id="159" name="TextBox 158"/>
            <p:cNvSpPr txBox="1"/>
            <p:nvPr/>
          </p:nvSpPr>
          <p:spPr>
            <a:xfrm>
              <a:off x="1385793" y="5735033"/>
              <a:ext cx="3930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b="1" dirty="0" smtClean="0"/>
                <a:t>.....</a:t>
              </a:r>
              <a:endParaRPr lang="sv-SE" sz="1200" b="1" dirty="0"/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5231236" y="5219344"/>
            <a:ext cx="1800225" cy="1262253"/>
            <a:chOff x="534996" y="5219821"/>
            <a:chExt cx="1800225" cy="1262253"/>
          </a:xfrm>
        </p:grpSpPr>
        <p:sp>
          <p:nvSpPr>
            <p:cNvPr id="167" name="Rounded Rectangle 166"/>
            <p:cNvSpPr/>
            <p:nvPr/>
          </p:nvSpPr>
          <p:spPr>
            <a:xfrm>
              <a:off x="534996" y="5219821"/>
              <a:ext cx="1800225" cy="1262253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grpSp>
          <p:nvGrpSpPr>
            <p:cNvPr id="168" name="Group 167"/>
            <p:cNvGrpSpPr/>
            <p:nvPr/>
          </p:nvGrpSpPr>
          <p:grpSpPr>
            <a:xfrm>
              <a:off x="655011" y="5527106"/>
              <a:ext cx="485498" cy="485498"/>
              <a:chOff x="773344" y="5588848"/>
              <a:chExt cx="485498" cy="485498"/>
            </a:xfrm>
          </p:grpSpPr>
          <p:pic>
            <p:nvPicPr>
              <p:cNvPr id="177" name="Picture 8" descr="iPhone front white icon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3344" y="5588848"/>
                <a:ext cx="485498" cy="4854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8" name="Picture 17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9875" y="5670511"/>
                <a:ext cx="212436" cy="322171"/>
              </a:xfrm>
              <a:prstGeom prst="rect">
                <a:avLst/>
              </a:prstGeom>
            </p:spPr>
          </p:pic>
        </p:grpSp>
        <p:sp>
          <p:nvSpPr>
            <p:cNvPr id="169" name="TextBox 168"/>
            <p:cNvSpPr txBox="1"/>
            <p:nvPr/>
          </p:nvSpPr>
          <p:spPr>
            <a:xfrm>
              <a:off x="770481" y="6059192"/>
              <a:ext cx="1228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 smtClean="0"/>
                <a:t>Company Z</a:t>
              </a:r>
              <a:endParaRPr lang="sv-SE" dirty="0"/>
            </a:p>
          </p:txBody>
        </p:sp>
        <p:grpSp>
          <p:nvGrpSpPr>
            <p:cNvPr id="170" name="Group 169"/>
            <p:cNvGrpSpPr/>
            <p:nvPr/>
          </p:nvGrpSpPr>
          <p:grpSpPr>
            <a:xfrm>
              <a:off x="1020923" y="5527106"/>
              <a:ext cx="485498" cy="485498"/>
              <a:chOff x="773344" y="5588848"/>
              <a:chExt cx="485498" cy="485498"/>
            </a:xfrm>
          </p:grpSpPr>
          <p:pic>
            <p:nvPicPr>
              <p:cNvPr id="175" name="Picture 8" descr="iPhone front white icon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3344" y="5588848"/>
                <a:ext cx="485498" cy="4854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6" name="Picture 17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9875" y="5670511"/>
                <a:ext cx="212436" cy="322171"/>
              </a:xfrm>
              <a:prstGeom prst="rect">
                <a:avLst/>
              </a:prstGeom>
            </p:spPr>
          </p:pic>
        </p:grpSp>
        <p:grpSp>
          <p:nvGrpSpPr>
            <p:cNvPr id="171" name="Group 170"/>
            <p:cNvGrpSpPr/>
            <p:nvPr/>
          </p:nvGrpSpPr>
          <p:grpSpPr>
            <a:xfrm>
              <a:off x="1675240" y="5527106"/>
              <a:ext cx="485498" cy="485498"/>
              <a:chOff x="773344" y="5588848"/>
              <a:chExt cx="485498" cy="485498"/>
            </a:xfrm>
          </p:grpSpPr>
          <p:pic>
            <p:nvPicPr>
              <p:cNvPr id="173" name="Picture 8" descr="iPhone front white icon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3344" y="5588848"/>
                <a:ext cx="485498" cy="4854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4" name="Picture 17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9875" y="5670511"/>
                <a:ext cx="212436" cy="322171"/>
              </a:xfrm>
              <a:prstGeom prst="rect">
                <a:avLst/>
              </a:prstGeom>
            </p:spPr>
          </p:pic>
        </p:grpSp>
        <p:sp>
          <p:nvSpPr>
            <p:cNvPr id="172" name="TextBox 171"/>
            <p:cNvSpPr txBox="1"/>
            <p:nvPr/>
          </p:nvSpPr>
          <p:spPr>
            <a:xfrm>
              <a:off x="1385793" y="5735033"/>
              <a:ext cx="3930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b="1" dirty="0" smtClean="0"/>
                <a:t>.....</a:t>
              </a:r>
              <a:endParaRPr lang="sv-SE" sz="1200" b="1" dirty="0"/>
            </a:p>
          </p:txBody>
        </p:sp>
      </p:grpSp>
      <p:cxnSp>
        <p:nvCxnSpPr>
          <p:cNvPr id="197" name="Straight Arrow Connector 196"/>
          <p:cNvCxnSpPr>
            <a:stCxn id="1032" idx="0"/>
          </p:cNvCxnSpPr>
          <p:nvPr/>
        </p:nvCxnSpPr>
        <p:spPr>
          <a:xfrm flipV="1">
            <a:off x="897760" y="4076863"/>
            <a:ext cx="3205466" cy="1450243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/>
          <p:nvPr/>
        </p:nvCxnSpPr>
        <p:spPr>
          <a:xfrm flipV="1">
            <a:off x="3043082" y="4076291"/>
            <a:ext cx="1390688" cy="1450816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/>
          <p:nvPr/>
        </p:nvCxnSpPr>
        <p:spPr>
          <a:xfrm flipH="1" flipV="1">
            <a:off x="4716604" y="4075719"/>
            <a:ext cx="885261" cy="1451388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6" name="Oval 1045"/>
          <p:cNvSpPr/>
          <p:nvPr/>
        </p:nvSpPr>
        <p:spPr>
          <a:xfrm>
            <a:off x="2213737" y="1668010"/>
            <a:ext cx="245358" cy="2237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1</a:t>
            </a:r>
            <a:endParaRPr lang="sv-SE" dirty="0"/>
          </a:p>
        </p:txBody>
      </p:sp>
      <p:sp>
        <p:nvSpPr>
          <p:cNvPr id="207" name="Oval 206"/>
          <p:cNvSpPr/>
          <p:nvPr/>
        </p:nvSpPr>
        <p:spPr>
          <a:xfrm>
            <a:off x="790433" y="5204821"/>
            <a:ext cx="245358" cy="2237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2</a:t>
            </a:r>
          </a:p>
        </p:txBody>
      </p:sp>
      <p:sp>
        <p:nvSpPr>
          <p:cNvPr id="208" name="Oval 207"/>
          <p:cNvSpPr/>
          <p:nvPr/>
        </p:nvSpPr>
        <p:spPr>
          <a:xfrm>
            <a:off x="485703" y="5649318"/>
            <a:ext cx="245358" cy="2237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3</a:t>
            </a:r>
            <a:endParaRPr lang="sv-SE" dirty="0"/>
          </a:p>
        </p:txBody>
      </p:sp>
      <p:grpSp>
        <p:nvGrpSpPr>
          <p:cNvPr id="1047" name="Group 1046"/>
          <p:cNvGrpSpPr/>
          <p:nvPr/>
        </p:nvGrpSpPr>
        <p:grpSpPr>
          <a:xfrm>
            <a:off x="6998682" y="4685544"/>
            <a:ext cx="1682169" cy="1682169"/>
            <a:chOff x="6828348" y="3522651"/>
            <a:chExt cx="1682169" cy="1682169"/>
          </a:xfrm>
        </p:grpSpPr>
        <p:pic>
          <p:nvPicPr>
            <p:cNvPr id="217" name="Picture 8" descr="iPhone front white icon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8348" y="3522651"/>
              <a:ext cx="1682169" cy="1682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8" name="Picture 2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85542" y="3803371"/>
              <a:ext cx="786830" cy="1193271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8601522" y="781007"/>
            <a:ext cx="3040946" cy="5378528"/>
            <a:chOff x="8601522" y="781007"/>
            <a:chExt cx="3040946" cy="5378528"/>
          </a:xfrm>
        </p:grpSpPr>
        <p:sp>
          <p:nvSpPr>
            <p:cNvPr id="184" name="Rounded Rectangle 183"/>
            <p:cNvSpPr/>
            <p:nvPr/>
          </p:nvSpPr>
          <p:spPr>
            <a:xfrm>
              <a:off x="8601522" y="781007"/>
              <a:ext cx="3040946" cy="537852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 dirty="0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9386345" y="951299"/>
              <a:ext cx="13459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dirty="0" smtClean="0"/>
                <a:t>Easy Look</a:t>
              </a:r>
            </a:p>
            <a:p>
              <a:pPr algn="ctr"/>
              <a:r>
                <a:rPr lang="sv-SE" dirty="0" smtClean="0"/>
                <a:t>Architecture</a:t>
              </a:r>
              <a:endParaRPr lang="sv-SE" dirty="0"/>
            </a:p>
          </p:txBody>
        </p:sp>
        <p:sp>
          <p:nvSpPr>
            <p:cNvPr id="1045" name="TextBox 1044"/>
            <p:cNvSpPr txBox="1"/>
            <p:nvPr/>
          </p:nvSpPr>
          <p:spPr>
            <a:xfrm>
              <a:off x="8983307" y="1567768"/>
              <a:ext cx="2390988" cy="4355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en-US" sz="1100" dirty="0" smtClean="0"/>
                <a:t>The Agent set up a Secure </a:t>
              </a:r>
              <a:r>
                <a:rPr lang="en-US" sz="1100" dirty="0" err="1" smtClean="0"/>
                <a:t>WebSocket</a:t>
              </a:r>
              <a:r>
                <a:rPr lang="en-US" sz="1100" dirty="0" smtClean="0"/>
                <a:t> </a:t>
              </a:r>
              <a:r>
                <a:rPr lang="en-US" sz="1100" dirty="0" smtClean="0"/>
                <a:t>connection to the Web Server using a Custom-ID and Custom-password. This connection is permanent with auto-restart if broken for some reason.</a:t>
              </a:r>
            </a:p>
            <a:p>
              <a:pPr marL="228600" indent="-228600">
                <a:buFont typeface="+mj-lt"/>
                <a:buAutoNum type="arabicPeriod"/>
              </a:pPr>
              <a:endParaRPr lang="en-US" sz="1100" dirty="0" smtClean="0"/>
            </a:p>
            <a:p>
              <a:pPr marL="228600" indent="-228600">
                <a:buFont typeface="+mj-lt"/>
                <a:buAutoNum type="arabicPeriod"/>
              </a:pPr>
              <a:r>
                <a:rPr lang="en-US" sz="1100" dirty="0" smtClean="0"/>
                <a:t>The </a:t>
              </a:r>
              <a:r>
                <a:rPr lang="en-US" sz="1100" dirty="0" smtClean="0"/>
                <a:t>Mobile User </a:t>
              </a:r>
              <a:r>
                <a:rPr lang="en-US" sz="1100" dirty="0" smtClean="0"/>
                <a:t>set up a Secure </a:t>
              </a:r>
              <a:r>
                <a:rPr lang="en-US" sz="1100" dirty="0" err="1" smtClean="0"/>
                <a:t>WebSocket</a:t>
              </a:r>
              <a:r>
                <a:rPr lang="en-US" sz="1100" dirty="0" smtClean="0"/>
                <a:t> </a:t>
              </a:r>
              <a:r>
                <a:rPr lang="en-US" sz="1100" dirty="0" smtClean="0"/>
                <a:t>connection to the Web Server using the same Custom-ID and Custom-password. This connection has a 5 minutes inactivity timeout.</a:t>
              </a:r>
            </a:p>
            <a:p>
              <a:pPr marL="228600" indent="-228600">
                <a:buFont typeface="+mj-lt"/>
                <a:buAutoNum type="arabicPeriod"/>
              </a:pPr>
              <a:endParaRPr lang="en-US" sz="1100" dirty="0" smtClean="0"/>
            </a:p>
            <a:p>
              <a:pPr marL="228600" indent="-228600">
                <a:buFont typeface="+mj-lt"/>
                <a:buAutoNum type="arabicPeriod"/>
              </a:pPr>
              <a:r>
                <a:rPr lang="en-US" sz="1100" dirty="0" smtClean="0"/>
                <a:t>Using normal </a:t>
              </a:r>
              <a:r>
                <a:rPr lang="en-US" sz="1100" dirty="0" err="1" smtClean="0"/>
                <a:t>SNMPc</a:t>
              </a:r>
              <a:r>
                <a:rPr lang="en-US" sz="1100" dirty="0" smtClean="0"/>
                <a:t> credential (login account and password) the </a:t>
              </a:r>
              <a:r>
                <a:rPr lang="en-US" sz="1100" dirty="0" smtClean="0"/>
                <a:t>Mobile User </a:t>
              </a:r>
              <a:r>
                <a:rPr lang="en-US" sz="1100" dirty="0" smtClean="0"/>
                <a:t>send queries about Network Status etc. to the Agent, who is forwarded the tasks to the </a:t>
              </a:r>
              <a:r>
                <a:rPr lang="en-US" sz="1100" dirty="0" err="1" smtClean="0"/>
                <a:t>SNMPc</a:t>
              </a:r>
              <a:r>
                <a:rPr lang="en-US" sz="1100" dirty="0" smtClean="0"/>
                <a:t> system.  Replies is sent back to the </a:t>
              </a:r>
              <a:r>
                <a:rPr lang="en-US" sz="1100" dirty="0" smtClean="0"/>
                <a:t>Mobile User.</a:t>
              </a:r>
            </a:p>
            <a:p>
              <a:endParaRPr lang="en-US" sz="1100" dirty="0" smtClean="0"/>
            </a:p>
            <a:p>
              <a:pPr marL="228600" indent="-228600">
                <a:buFont typeface="+mj-lt"/>
                <a:buAutoNum type="arabicPeriod"/>
              </a:pPr>
              <a:endParaRPr lang="en-US" sz="1100" dirty="0" smtClean="0"/>
            </a:p>
            <a:p>
              <a:r>
                <a:rPr lang="en-US" sz="800" dirty="0"/>
                <a:t>* The </a:t>
              </a:r>
              <a:r>
                <a:rPr lang="en-US" sz="800" dirty="0" err="1"/>
                <a:t>WebSocket</a:t>
              </a:r>
              <a:r>
                <a:rPr lang="en-US" sz="800" dirty="0"/>
                <a:t> (RFC6455) connection is default set up with </a:t>
              </a:r>
              <a:r>
                <a:rPr lang="en-US" sz="800" dirty="0" smtClean="0"/>
                <a:t>strong security (encrypted </a:t>
              </a:r>
              <a:r>
                <a:rPr lang="en-US" sz="800" dirty="0"/>
                <a:t>SSL protocol </a:t>
              </a:r>
              <a:r>
                <a:rPr lang="en-US" sz="800" dirty="0" smtClean="0"/>
                <a:t>and certificate) </a:t>
              </a:r>
              <a:r>
                <a:rPr lang="en-US" sz="800" dirty="0"/>
                <a:t>over port 443</a:t>
              </a:r>
              <a:r>
                <a:rPr lang="en-US" sz="800" dirty="0" smtClean="0"/>
                <a:t>.</a:t>
              </a:r>
              <a:endParaRPr lang="sv-SE" sz="800" dirty="0"/>
            </a:p>
          </p:txBody>
        </p:sp>
        <p:sp>
          <p:nvSpPr>
            <p:cNvPr id="224" name="Oval 223"/>
            <p:cNvSpPr/>
            <p:nvPr/>
          </p:nvSpPr>
          <p:spPr>
            <a:xfrm>
              <a:off x="8971736" y="1597630"/>
              <a:ext cx="245358" cy="2237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1</a:t>
              </a:r>
              <a:endParaRPr lang="sv-SE" dirty="0"/>
            </a:p>
          </p:txBody>
        </p:sp>
        <p:sp>
          <p:nvSpPr>
            <p:cNvPr id="225" name="Oval 224"/>
            <p:cNvSpPr/>
            <p:nvPr/>
          </p:nvSpPr>
          <p:spPr>
            <a:xfrm>
              <a:off x="8963498" y="2724483"/>
              <a:ext cx="245358" cy="2237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/>
                <a:t>2</a:t>
              </a:r>
            </a:p>
          </p:txBody>
        </p:sp>
        <p:sp>
          <p:nvSpPr>
            <p:cNvPr id="226" name="Oval 225"/>
            <p:cNvSpPr/>
            <p:nvPr/>
          </p:nvSpPr>
          <p:spPr>
            <a:xfrm>
              <a:off x="8983307" y="3963850"/>
              <a:ext cx="245358" cy="22373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3</a:t>
              </a:r>
              <a:endParaRPr lang="sv-SE" dirty="0"/>
            </a:p>
          </p:txBody>
        </p:sp>
      </p:grpSp>
      <p:sp>
        <p:nvSpPr>
          <p:cNvPr id="1050" name="TextBox 1049"/>
          <p:cNvSpPr txBox="1"/>
          <p:nvPr/>
        </p:nvSpPr>
        <p:spPr>
          <a:xfrm>
            <a:off x="10380071" y="6432568"/>
            <a:ext cx="1262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/>
              <a:t>Easy Software AB</a:t>
            </a:r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1125719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176</Words>
  <Application>Microsoft Office PowerPoint</Application>
  <PresentationFormat>Widescreen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Leif</dc:creator>
  <cp:lastModifiedBy>Leif</cp:lastModifiedBy>
  <cp:revision>12</cp:revision>
  <cp:lastPrinted>2013-09-22T20:39:32Z</cp:lastPrinted>
  <dcterms:created xsi:type="dcterms:W3CDTF">2013-09-22T17:12:58Z</dcterms:created>
  <dcterms:modified xsi:type="dcterms:W3CDTF">2013-09-23T07:10:38Z</dcterms:modified>
</cp:coreProperties>
</file>