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616" y="-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1740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2170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4195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5555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3909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7429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4733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7315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75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0725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8826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D6D6-A8E6-44F2-BBBA-B8C571558A95}" type="datetimeFigureOut">
              <a:rPr lang="en-SE" smtClean="0"/>
              <a:t>2022-10-17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F51D-444C-48BA-A796-4CB03E98C90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8147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B42BF-A53C-9DC7-B7C3-726A2BFF81BB}"/>
              </a:ext>
            </a:extLst>
          </p:cNvPr>
          <p:cNvSpPr txBox="1"/>
          <p:nvPr/>
        </p:nvSpPr>
        <p:spPr>
          <a:xfrm>
            <a:off x="560678" y="1459247"/>
            <a:ext cx="3798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Easy Man Network Manager</a:t>
            </a:r>
            <a:endParaRPr lang="en-SE" sz="24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74D1CC8-822B-FC2B-AAC8-12D81A8D0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70365"/>
              </p:ext>
            </p:extLst>
          </p:nvPr>
        </p:nvGraphicFramePr>
        <p:xfrm>
          <a:off x="560678" y="2464640"/>
          <a:ext cx="2096651" cy="1676400"/>
        </p:xfrm>
        <a:graphic>
          <a:graphicData uri="http://schemas.openxmlformats.org/drawingml/2006/table">
            <a:tbl>
              <a:tblPr/>
              <a:tblGrid>
                <a:gridCol w="2096651">
                  <a:extLst>
                    <a:ext uri="{9D8B030D-6E8A-4147-A177-3AD203B41FA5}">
                      <a16:colId xmlns:a16="http://schemas.microsoft.com/office/drawing/2014/main" val="990892588"/>
                    </a:ext>
                  </a:extLst>
                </a:gridCol>
              </a:tblGrid>
              <a:tr h="1412985">
                <a:tc>
                  <a:txBody>
                    <a:bodyPr/>
                    <a:lstStyle/>
                    <a:p>
                      <a:pPr algn="l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With Easy Man you can: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Visualize and monitor your network infrastructure.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Draw and show how your devices are connected, their geographic location and status.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Present status and alarms in a flexible and user friendly way.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61069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955D80-2ABD-004E-0645-6DF9D6AB4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56061"/>
              </p:ext>
            </p:extLst>
          </p:nvPr>
        </p:nvGraphicFramePr>
        <p:xfrm>
          <a:off x="4267477" y="4635875"/>
          <a:ext cx="2244880" cy="4602480"/>
        </p:xfrm>
        <a:graphic>
          <a:graphicData uri="http://schemas.openxmlformats.org/drawingml/2006/table">
            <a:tbl>
              <a:tblPr/>
              <a:tblGrid>
                <a:gridCol w="2244880">
                  <a:extLst>
                    <a:ext uri="{9D8B030D-6E8A-4147-A177-3AD203B41FA5}">
                      <a16:colId xmlns:a16="http://schemas.microsoft.com/office/drawing/2014/main" val="990892588"/>
                    </a:ext>
                  </a:extLst>
                </a:gridCol>
              </a:tblGrid>
              <a:tr h="1412985">
                <a:tc>
                  <a:txBody>
                    <a:bodyPr/>
                    <a:lstStyle/>
                    <a:p>
                      <a:pPr algn="l"/>
                      <a:r>
                        <a:rPr lang="en-GB" sz="1200" b="1" i="0">
                          <a:effectLst/>
                          <a:latin typeface="Verdana" panose="020B0604030504040204" pitchFamily="34" charset="0"/>
                        </a:rPr>
                        <a:t>Key Features:</a:t>
                      </a:r>
                    </a:p>
                    <a:p>
                      <a:pPr algn="l"/>
                      <a:endParaRPr lang="en-GB" sz="1000" b="1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1" i="0">
                          <a:effectLst/>
                          <a:latin typeface="Verdana" panose="020B0604030504040204" pitchFamily="34" charset="0"/>
                        </a:rPr>
                        <a:t>Overview- 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good overview of device status and alarms.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1" i="0">
                          <a:effectLst/>
                          <a:latin typeface="Verdana" panose="020B0604030504040204" pitchFamily="34" charset="0"/>
                        </a:rPr>
                        <a:t>Event Tracing - 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fast and easy tracing of events.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1" i="0">
                          <a:effectLst/>
                          <a:latin typeface="Verdana" panose="020B0604030504040204" pitchFamily="34" charset="0"/>
                        </a:rPr>
                        <a:t>Consoles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 - 25 concurrent consoles (local and remote)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1" i="0">
                          <a:effectLst/>
                          <a:latin typeface="Verdana" panose="020B0604030504040204" pitchFamily="34" charset="0"/>
                        </a:rPr>
                        <a:t>User Account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 - 3 user levels (Supervisor, Operator, Observer)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1" i="0">
                          <a:effectLst/>
                          <a:latin typeface="Verdana" panose="020B0604030504040204" pitchFamily="34" charset="0"/>
                        </a:rPr>
                        <a:t>Restricted View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 - restricted user views.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1" i="0">
                          <a:effectLst/>
                          <a:latin typeface="Verdana" panose="020B0604030504040204" pitchFamily="34" charset="0"/>
                        </a:rPr>
                        <a:t>Polling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 - icmp, snmp, tcp and custom polls.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1" i="0">
                          <a:effectLst/>
                          <a:latin typeface="Verdana" panose="020B0604030504040204" pitchFamily="34" charset="0"/>
                        </a:rPr>
                        <a:t>External Alarm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 - push or mail via Easy Look.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1" i="0">
                          <a:effectLst/>
                          <a:latin typeface="Verdana" panose="020B0604030504040204" pitchFamily="34" charset="0"/>
                        </a:rPr>
                        <a:t>MS SQL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 - Express 2019 bundled.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1" i="0">
                          <a:effectLst/>
                          <a:latin typeface="Verdana" panose="020B0604030504040204" pitchFamily="34" charset="0"/>
                        </a:rPr>
                        <a:t>Import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 - map database from SNMPc.</a:t>
                      </a:r>
                    </a:p>
                    <a:p>
                      <a:pPr algn="l"/>
                      <a:endParaRPr lang="en-GB" sz="1000" b="0" i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/>
                      <a:r>
                        <a:rPr lang="en-GB" sz="1000" b="1" i="0">
                          <a:effectLst/>
                          <a:latin typeface="Verdana" panose="020B0604030504040204" pitchFamily="34" charset="0"/>
                        </a:rPr>
                        <a:t>Maps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 - OpenStreet Map for geographic presentation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61069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44F1DE4-7E98-DD24-BB9A-BE7125709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372" y="2264616"/>
            <a:ext cx="3409950" cy="2076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3848A-7EFE-BF9E-753A-9749ECFE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3" y="4635875"/>
            <a:ext cx="3732415" cy="2272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F167BD-825E-388D-6518-A4E58EB92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" y="450644"/>
            <a:ext cx="6315075" cy="727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729A55-B7AE-AC8C-9CBA-FE4A94529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83" y="7172573"/>
            <a:ext cx="3738843" cy="22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8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63383D-DCF5-F1EF-DFF3-3427ECC94561}"/>
              </a:ext>
            </a:extLst>
          </p:cNvPr>
          <p:cNvSpPr txBox="1"/>
          <p:nvPr/>
        </p:nvSpPr>
        <p:spPr>
          <a:xfrm>
            <a:off x="256032" y="1658150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Workgroup / Enterprise Edition:</a:t>
            </a:r>
            <a:endParaRPr lang="en-SE" b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97A77D-7C97-9E54-B96D-04745AD58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28944"/>
              </p:ext>
            </p:extLst>
          </p:nvPr>
        </p:nvGraphicFramePr>
        <p:xfrm>
          <a:off x="353941" y="2077819"/>
          <a:ext cx="6058890" cy="840774"/>
        </p:xfrm>
        <a:graphic>
          <a:graphicData uri="http://schemas.openxmlformats.org/drawingml/2006/table">
            <a:tbl>
              <a:tblPr/>
              <a:tblGrid>
                <a:gridCol w="1210164">
                  <a:extLst>
                    <a:ext uri="{9D8B030D-6E8A-4147-A177-3AD203B41FA5}">
                      <a16:colId xmlns:a16="http://schemas.microsoft.com/office/drawing/2014/main" val="990892588"/>
                    </a:ext>
                  </a:extLst>
                </a:gridCol>
                <a:gridCol w="1076268">
                  <a:extLst>
                    <a:ext uri="{9D8B030D-6E8A-4147-A177-3AD203B41FA5}">
                      <a16:colId xmlns:a16="http://schemas.microsoft.com/office/drawing/2014/main" val="2478091947"/>
                    </a:ext>
                  </a:extLst>
                </a:gridCol>
                <a:gridCol w="1257486">
                  <a:extLst>
                    <a:ext uri="{9D8B030D-6E8A-4147-A177-3AD203B41FA5}">
                      <a16:colId xmlns:a16="http://schemas.microsoft.com/office/drawing/2014/main" val="3900383414"/>
                    </a:ext>
                  </a:extLst>
                </a:gridCol>
                <a:gridCol w="1257486">
                  <a:extLst>
                    <a:ext uri="{9D8B030D-6E8A-4147-A177-3AD203B41FA5}">
                      <a16:colId xmlns:a16="http://schemas.microsoft.com/office/drawing/2014/main" val="1846754589"/>
                    </a:ext>
                  </a:extLst>
                </a:gridCol>
                <a:gridCol w="1257486">
                  <a:extLst>
                    <a:ext uri="{9D8B030D-6E8A-4147-A177-3AD203B41FA5}">
                      <a16:colId xmlns:a16="http://schemas.microsoft.com/office/drawing/2014/main" val="1072567084"/>
                    </a:ext>
                  </a:extLst>
                </a:gridCol>
              </a:tblGrid>
              <a:tr h="280258"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1" i="0">
                          <a:effectLst/>
                          <a:latin typeface="Verdana" panose="020B0604030504040204" pitchFamily="34" charset="0"/>
                        </a:rPr>
                        <a:t> Workgroup</a:t>
                      </a:r>
                      <a:endParaRPr lang="sv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sv-SE" sz="1000" b="1" i="0">
                          <a:effectLst/>
                          <a:latin typeface="Verdana" panose="020B0604030504040204" pitchFamily="34" charset="0"/>
                        </a:rPr>
                        <a:t>Enterprise</a:t>
                      </a:r>
                      <a:endParaRPr lang="sv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sv-SE" sz="1000" b="1" i="0">
                          <a:effectLst/>
                          <a:latin typeface="Verdana" panose="020B0604030504040204" pitchFamily="34" charset="0"/>
                        </a:rPr>
                        <a:t>Enterprise+</a:t>
                      </a:r>
                      <a:endParaRPr lang="sv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sv-SE" sz="1000" b="1" i="0">
                          <a:effectLst/>
                          <a:latin typeface="Verdana" panose="020B0604030504040204" pitchFamily="34" charset="0"/>
                        </a:rPr>
                        <a:t>Enterprise++</a:t>
                      </a:r>
                      <a:endParaRPr lang="sv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19713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algn="l"/>
                      <a:r>
                        <a:rPr lang="sv-SE" sz="1000" b="0" i="0">
                          <a:effectLst/>
                          <a:latin typeface="Verdana" panose="020B0604030504040204" pitchFamily="34" charset="0"/>
                        </a:rPr>
                        <a:t> Map Objects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10,000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10,000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10,000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10,000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12031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algn="l"/>
                      <a:r>
                        <a:rPr lang="sv-SE" sz="1000" b="0" i="0">
                          <a:effectLst/>
                          <a:latin typeface="Verdana" panose="020B0604030504040204" pitchFamily="34" charset="0"/>
                        </a:rPr>
                        <a:t> Polled Devices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1,000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1,500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3,000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693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B0EA39C-E673-1F58-76FB-7DC8ED04B39A}"/>
              </a:ext>
            </a:extLst>
          </p:cNvPr>
          <p:cNvSpPr txBox="1"/>
          <p:nvPr/>
        </p:nvSpPr>
        <p:spPr>
          <a:xfrm>
            <a:off x="256032" y="3308687"/>
            <a:ext cx="158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Requirements</a:t>
            </a:r>
            <a:r>
              <a:rPr lang="en-GB"/>
              <a:t>:</a:t>
            </a:r>
            <a:endParaRPr lang="en-SE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D6502E-034E-ED80-E2EF-0E44C16EB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64644"/>
              </p:ext>
            </p:extLst>
          </p:nvPr>
        </p:nvGraphicFramePr>
        <p:xfrm>
          <a:off x="353941" y="3701662"/>
          <a:ext cx="6058890" cy="840774"/>
        </p:xfrm>
        <a:graphic>
          <a:graphicData uri="http://schemas.openxmlformats.org/drawingml/2006/table">
            <a:tbl>
              <a:tblPr/>
              <a:tblGrid>
                <a:gridCol w="1234227">
                  <a:extLst>
                    <a:ext uri="{9D8B030D-6E8A-4147-A177-3AD203B41FA5}">
                      <a16:colId xmlns:a16="http://schemas.microsoft.com/office/drawing/2014/main" val="990892588"/>
                    </a:ext>
                  </a:extLst>
                </a:gridCol>
                <a:gridCol w="1052205">
                  <a:extLst>
                    <a:ext uri="{9D8B030D-6E8A-4147-A177-3AD203B41FA5}">
                      <a16:colId xmlns:a16="http://schemas.microsoft.com/office/drawing/2014/main" val="2478091947"/>
                    </a:ext>
                  </a:extLst>
                </a:gridCol>
                <a:gridCol w="1257486">
                  <a:extLst>
                    <a:ext uri="{9D8B030D-6E8A-4147-A177-3AD203B41FA5}">
                      <a16:colId xmlns:a16="http://schemas.microsoft.com/office/drawing/2014/main" val="3900383414"/>
                    </a:ext>
                  </a:extLst>
                </a:gridCol>
                <a:gridCol w="1257486">
                  <a:extLst>
                    <a:ext uri="{9D8B030D-6E8A-4147-A177-3AD203B41FA5}">
                      <a16:colId xmlns:a16="http://schemas.microsoft.com/office/drawing/2014/main" val="1846754589"/>
                    </a:ext>
                  </a:extLst>
                </a:gridCol>
                <a:gridCol w="1257486">
                  <a:extLst>
                    <a:ext uri="{9D8B030D-6E8A-4147-A177-3AD203B41FA5}">
                      <a16:colId xmlns:a16="http://schemas.microsoft.com/office/drawing/2014/main" val="1072567084"/>
                    </a:ext>
                  </a:extLst>
                </a:gridCol>
              </a:tblGrid>
              <a:tr h="280258"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1" i="0">
                          <a:effectLst/>
                          <a:latin typeface="Verdana" panose="020B0604030504040204" pitchFamily="34" charset="0"/>
                        </a:rPr>
                        <a:t> CPU</a:t>
                      </a:r>
                      <a:endParaRPr lang="sv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1" i="0">
                          <a:effectLst/>
                          <a:latin typeface="Verdana" panose="020B0604030504040204" pitchFamily="34" charset="0"/>
                        </a:rPr>
                        <a:t>Memory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1" i="0">
                          <a:effectLst/>
                          <a:latin typeface="Verdana" panose="020B0604030504040204" pitchFamily="34" charset="0"/>
                        </a:rPr>
                        <a:t>Disk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1" i="0">
                          <a:effectLst/>
                          <a:latin typeface="Verdana" panose="020B0604030504040204" pitchFamily="34" charset="0"/>
                        </a:rPr>
                        <a:t>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19713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algn="l"/>
                      <a:r>
                        <a:rPr lang="sv-SE" sz="1000" b="0" i="0">
                          <a:effectLst/>
                          <a:latin typeface="Verdana" panose="020B0604030504040204" pitchFamily="34" charset="0"/>
                        </a:rPr>
                        <a:t> Server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1000" b="0" i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2 GHz</a:t>
                      </a:r>
                      <a:endParaRPr lang="en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12 GB RAM</a:t>
                      </a:r>
                      <a:endParaRPr lang="en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10 GB</a:t>
                      </a:r>
                      <a:endParaRPr lang="en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Win 2019/2022</a:t>
                      </a:r>
                      <a:endParaRPr lang="en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12031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algn="l"/>
                      <a:r>
                        <a:rPr lang="sv-SE" sz="1000" b="0" i="0">
                          <a:effectLst/>
                          <a:latin typeface="Verdana" panose="020B0604030504040204" pitchFamily="34" charset="0"/>
                        </a:rPr>
                        <a:t> Remote Console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Win 10/11</a:t>
                      </a:r>
                      <a:endParaRPr lang="en-SE" sz="1000" b="0" i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69383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74B0267-F98E-7031-930F-6EEA9E4F60F8}"/>
              </a:ext>
            </a:extLst>
          </p:cNvPr>
          <p:cNvSpPr txBox="1"/>
          <p:nvPr/>
        </p:nvSpPr>
        <p:spPr>
          <a:xfrm>
            <a:off x="2092945" y="9044952"/>
            <a:ext cx="2660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Strandvägen 96, 791 43 Falun, Sweden</a:t>
            </a:r>
          </a:p>
          <a:p>
            <a:pPr algn="ctr"/>
            <a:r>
              <a:rPr lang="en-GB" sz="1200"/>
              <a:t>www.easysoft.se</a:t>
            </a:r>
            <a:endParaRPr lang="en-SE" sz="1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D21A06-A75B-6BC2-377D-E75C16186B5F}"/>
              </a:ext>
            </a:extLst>
          </p:cNvPr>
          <p:cNvSpPr txBox="1"/>
          <p:nvPr/>
        </p:nvSpPr>
        <p:spPr>
          <a:xfrm>
            <a:off x="2501582" y="8699453"/>
            <a:ext cx="184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/>
              <a:t>Easy Software AB</a:t>
            </a:r>
            <a:endParaRPr lang="en-SE" b="1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0DDC2-C579-529F-81BB-947851D82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29" y="433110"/>
            <a:ext cx="6069178" cy="6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0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217</Words>
  <Application>Microsoft Office PowerPoint</Application>
  <PresentationFormat>A4 Paper (210x297 mm)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Leif Hagman</dc:creator>
  <cp:lastModifiedBy>Leif Hagman</cp:lastModifiedBy>
  <cp:revision>9</cp:revision>
  <dcterms:created xsi:type="dcterms:W3CDTF">2022-10-01T10:31:45Z</dcterms:created>
  <dcterms:modified xsi:type="dcterms:W3CDTF">2022-10-17T15:29:00Z</dcterms:modified>
</cp:coreProperties>
</file>